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2" r:id="rId1"/>
  </p:sldMasterIdLst>
  <p:handoutMasterIdLst>
    <p:handoutMasterId r:id="rId38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3" r:id="rId18"/>
    <p:sldId id="274" r:id="rId19"/>
    <p:sldId id="276" r:id="rId20"/>
    <p:sldId id="275" r:id="rId21"/>
    <p:sldId id="277" r:id="rId22"/>
    <p:sldId id="278" r:id="rId23"/>
    <p:sldId id="279" r:id="rId24"/>
    <p:sldId id="288" r:id="rId25"/>
    <p:sldId id="280" r:id="rId26"/>
    <p:sldId id="281" r:id="rId27"/>
    <p:sldId id="282" r:id="rId28"/>
    <p:sldId id="289" r:id="rId29"/>
    <p:sldId id="290" r:id="rId30"/>
    <p:sldId id="283" r:id="rId31"/>
    <p:sldId id="284" r:id="rId32"/>
    <p:sldId id="292" r:id="rId33"/>
    <p:sldId id="291" r:id="rId34"/>
    <p:sldId id="285" r:id="rId35"/>
    <p:sldId id="286" r:id="rId36"/>
    <p:sldId id="287" r:id="rId37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30" d="100"/>
          <a:sy n="130" d="100"/>
        </p:scale>
        <p:origin x="-600" y="1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144BD-726A-4A4B-995E-B146563FEFC1}" type="datetimeFigureOut">
              <a:rPr lang="nl-NL" smtClean="0"/>
              <a:t>05-10-15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BD7F7-93E1-774D-89AD-5B0AB668359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66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3641-F8BC-F14C-945D-AA4F83BF0DFB}" type="datetimeFigureOut">
              <a:rPr lang="nl-NL" smtClean="0"/>
              <a:t>05-10-15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3641-F8BC-F14C-945D-AA4F83BF0DFB}" type="datetimeFigureOut">
              <a:rPr lang="nl-NL" smtClean="0"/>
              <a:t>05-10-15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B8DA-42FC-2C42-9F98-8B6A32C3C58F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DF43641-F8BC-F14C-945D-AA4F83BF0DFB}" type="datetimeFigureOut">
              <a:rPr lang="nl-NL" smtClean="0"/>
              <a:t>05-10-15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B8DA-42FC-2C42-9F98-8B6A32C3C58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DF43641-F8BC-F14C-945D-AA4F83BF0DFB}" type="datetimeFigureOut">
              <a:rPr lang="nl-NL" smtClean="0"/>
              <a:t>05-10-15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B8DA-42FC-2C42-9F98-8B6A32C3C58F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en met bijsch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DF43641-F8BC-F14C-945D-AA4F83BF0DFB}" type="datetimeFigureOut">
              <a:rPr lang="nl-NL" smtClean="0"/>
              <a:t>05-10-15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B8DA-42FC-2C42-9F98-8B6A32C3C58F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3641-F8BC-F14C-945D-AA4F83BF0DFB}" type="datetimeFigureOut">
              <a:rPr lang="nl-NL" smtClean="0"/>
              <a:t>05-10-15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B8DA-42FC-2C42-9F98-8B6A32C3C58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3641-F8BC-F14C-945D-AA4F83BF0DFB}" type="datetimeFigureOut">
              <a:rPr lang="nl-NL" smtClean="0"/>
              <a:t>05-10-15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B8DA-42FC-2C42-9F98-8B6A32C3C58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sluit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3641-F8BC-F14C-945D-AA4F83BF0DFB}" type="datetimeFigureOut">
              <a:rPr lang="nl-NL" smtClean="0"/>
              <a:t>05-10-15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B8DA-42FC-2C42-9F98-8B6A32C3C58F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3641-F8BC-F14C-945D-AA4F83BF0DFB}" type="datetimeFigureOut">
              <a:rPr lang="nl-NL" smtClean="0"/>
              <a:t>05-10-15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B8DA-42FC-2C42-9F98-8B6A32C3C58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DF43641-F8BC-F14C-945D-AA4F83BF0DFB}" type="datetimeFigureOut">
              <a:rPr lang="nl-NL" smtClean="0"/>
              <a:t>05-10-15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26B8DA-42FC-2C42-9F98-8B6A32C3C58F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3641-F8BC-F14C-945D-AA4F83BF0DFB}" type="datetimeFigureOut">
              <a:rPr lang="nl-NL" smtClean="0"/>
              <a:t>05-10-15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B8DA-42FC-2C42-9F98-8B6A32C3C58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3641-F8BC-F14C-945D-AA4F83BF0DFB}" type="datetimeFigureOut">
              <a:rPr lang="nl-NL" smtClean="0"/>
              <a:t>05-10-15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B8DA-42FC-2C42-9F98-8B6A32C3C58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oudselementen, boven en o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3641-F8BC-F14C-945D-AA4F83BF0DFB}" type="datetimeFigureOut">
              <a:rPr lang="nl-NL" smtClean="0"/>
              <a:t>05-10-15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B8DA-42FC-2C42-9F98-8B6A32C3C58F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3641-F8BC-F14C-945D-AA4F83BF0DFB}" type="datetimeFigureOut">
              <a:rPr lang="nl-NL" smtClean="0"/>
              <a:t>05-10-15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B8DA-42FC-2C42-9F98-8B6A32C3C58F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3641-F8BC-F14C-945D-AA4F83BF0DFB}" type="datetimeFigureOut">
              <a:rPr lang="nl-NL" smtClean="0"/>
              <a:t>05-10-15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B8DA-42FC-2C42-9F98-8B6A32C3C58F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3641-F8BC-F14C-945D-AA4F83BF0DFB}" type="datetimeFigureOut">
              <a:rPr lang="nl-NL" smtClean="0"/>
              <a:t>05-10-15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6B8DA-42FC-2C42-9F98-8B6A32C3C58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DF43641-F8BC-F14C-945D-AA4F83BF0DFB}" type="datetimeFigureOut">
              <a:rPr lang="nl-NL" smtClean="0"/>
              <a:t>05-10-15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F26B8DA-42FC-2C42-9F98-8B6A32C3C58F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  <p:sldLayoutId id="2147483815" r:id="rId13"/>
    <p:sldLayoutId id="2147483816" r:id="rId14"/>
    <p:sldLayoutId id="2147483817" r:id="rId15"/>
    <p:sldLayoutId id="2147483818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San Antonio – </a:t>
            </a:r>
            <a:br>
              <a:rPr lang="en-US" dirty="0" smtClean="0"/>
            </a:br>
            <a:r>
              <a:rPr lang="en-US" dirty="0" smtClean="0"/>
              <a:t>picking up the pieces</a:t>
            </a:r>
            <a:endParaRPr lang="en-US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584199" y="3960636"/>
            <a:ext cx="8228013" cy="148732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AWA Congress</a:t>
            </a:r>
          </a:p>
          <a:p>
            <a:r>
              <a:rPr lang="en-US" sz="2400" dirty="0" smtClean="0"/>
              <a:t>Eisenach</a:t>
            </a:r>
          </a:p>
          <a:p>
            <a:r>
              <a:rPr lang="en-US" sz="2400" dirty="0" smtClean="0"/>
              <a:t>2-4 October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649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 Paulsen (1999-2010)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Emphasis on unity</a:t>
            </a:r>
          </a:p>
          <a:p>
            <a:r>
              <a:rPr lang="en-US" dirty="0" smtClean="0"/>
              <a:t>Stress on social involvement</a:t>
            </a:r>
          </a:p>
          <a:p>
            <a:r>
              <a:rPr lang="en-US" dirty="0" smtClean="0"/>
              <a:t>Initiates f</a:t>
            </a:r>
            <a:r>
              <a:rPr lang="en-US" dirty="0" smtClean="0"/>
              <a:t>aith </a:t>
            </a:r>
            <a:r>
              <a:rPr lang="en-US" dirty="0" smtClean="0"/>
              <a:t>and science dialogue</a:t>
            </a:r>
          </a:p>
          <a:p>
            <a:r>
              <a:rPr lang="en-US" dirty="0" smtClean="0"/>
              <a:t>Encounters with young people</a:t>
            </a:r>
          </a:p>
          <a:p>
            <a:r>
              <a:rPr lang="en-US" dirty="0" smtClean="0"/>
              <a:t>New: Unions </a:t>
            </a:r>
            <a:r>
              <a:rPr lang="en-US" dirty="0" smtClean="0"/>
              <a:t>of churches</a:t>
            </a:r>
          </a:p>
          <a:p>
            <a:r>
              <a:rPr lang="en-US" dirty="0" smtClean="0"/>
              <a:t>Suspicion: too liberal</a:t>
            </a:r>
          </a:p>
        </p:txBody>
      </p:sp>
    </p:spTree>
    <p:extLst>
      <p:ext uri="{BB962C8B-B14F-4D97-AF65-F5344CB8AC3E}">
        <p14:creationId xmlns:p14="http://schemas.microsoft.com/office/powerpoint/2010/main" val="2370434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Ted N.C. Wilson (2010 – 2020?)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‘Revival and Reformation’</a:t>
            </a:r>
          </a:p>
          <a:p>
            <a:r>
              <a:rPr lang="en-US" dirty="0" smtClean="0"/>
              <a:t>Back to Adventist </a:t>
            </a:r>
            <a:r>
              <a:rPr lang="en-US" dirty="0"/>
              <a:t>b</a:t>
            </a:r>
            <a:r>
              <a:rPr lang="en-US" dirty="0" smtClean="0"/>
              <a:t>asics</a:t>
            </a:r>
          </a:p>
          <a:p>
            <a:r>
              <a:rPr lang="en-US" dirty="0" smtClean="0"/>
              <a:t>Emphasis on ‘plain reading’ and EGW</a:t>
            </a:r>
          </a:p>
          <a:p>
            <a:r>
              <a:rPr lang="en-US" dirty="0" smtClean="0"/>
              <a:t>Women’s ordination debate</a:t>
            </a:r>
          </a:p>
          <a:p>
            <a:r>
              <a:rPr lang="en-US" dirty="0" smtClean="0"/>
              <a:t>‘most divisive president’ to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85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 from North to South (1)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Christians in North / South  </a:t>
            </a:r>
            <a:r>
              <a:rPr lang="en-US" dirty="0" smtClean="0"/>
              <a:t>(Philip Jenkins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(in millions)</a:t>
            </a:r>
          </a:p>
          <a:p>
            <a:pPr lvl="1"/>
            <a:endParaRPr lang="en-US" dirty="0"/>
          </a:p>
          <a:p>
            <a:pPr marL="0" indent="0">
              <a:spcBef>
                <a:spcPts val="800"/>
              </a:spcBef>
              <a:buNone/>
            </a:pPr>
            <a:r>
              <a:rPr lang="en-US" dirty="0" smtClean="0"/>
              <a:t>			           </a:t>
            </a:r>
            <a:r>
              <a:rPr lang="en-US" b="1" dirty="0" smtClean="0"/>
              <a:t>1910		2010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dirty="0" smtClean="0"/>
              <a:t>	North			502	</a:t>
            </a: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/>
              <a:t> </a:t>
            </a:r>
            <a:r>
              <a:rPr lang="en-US" dirty="0" smtClean="0"/>
              <a:t>  509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dirty="0" smtClean="0"/>
              <a:t>	South			856	            1.328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854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 from North to South (2)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Projection </a:t>
            </a:r>
            <a:r>
              <a:rPr lang="en-US" i="1" dirty="0" smtClean="0"/>
              <a:t>number of Catholics</a:t>
            </a:r>
            <a:r>
              <a:rPr lang="en-US" dirty="0" smtClean="0"/>
              <a:t>:</a:t>
            </a:r>
          </a:p>
          <a:p>
            <a:pPr marL="349250" lvl="1" indent="0">
              <a:buNone/>
            </a:pPr>
            <a:r>
              <a:rPr lang="en-US" dirty="0" smtClean="0"/>
              <a:t>                                                   </a:t>
            </a:r>
            <a:r>
              <a:rPr lang="en-US" b="1" dirty="0" smtClean="0"/>
              <a:t>2000                   2025</a:t>
            </a:r>
          </a:p>
          <a:p>
            <a:pPr lvl="1"/>
            <a:r>
              <a:rPr lang="en-US" dirty="0" smtClean="0"/>
              <a:t>Latin America		461  		606</a:t>
            </a:r>
          </a:p>
          <a:p>
            <a:pPr lvl="1"/>
            <a:r>
              <a:rPr lang="en-US" dirty="0" smtClean="0"/>
              <a:t>Europe			286		276</a:t>
            </a:r>
          </a:p>
          <a:p>
            <a:pPr lvl="1"/>
            <a:r>
              <a:rPr lang="en-US" dirty="0" smtClean="0"/>
              <a:t>Africa			120		228</a:t>
            </a:r>
          </a:p>
          <a:p>
            <a:pPr lvl="1"/>
            <a:r>
              <a:rPr lang="en-US" dirty="0" smtClean="0"/>
              <a:t>Asia			110		160</a:t>
            </a:r>
          </a:p>
          <a:p>
            <a:pPr lvl="1"/>
            <a:r>
              <a:rPr lang="en-US" dirty="0" smtClean="0"/>
              <a:t>North America		  71		  81</a:t>
            </a:r>
          </a:p>
        </p:txBody>
      </p:sp>
    </p:spTree>
    <p:extLst>
      <p:ext uri="{BB962C8B-B14F-4D97-AF65-F5344CB8AC3E}">
        <p14:creationId xmlns:p14="http://schemas.microsoft.com/office/powerpoint/2010/main" val="2787936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 SDA membership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9775" y="2339616"/>
            <a:ext cx="7662864" cy="369764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		  1980		  2000		  2015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b="1" dirty="0" smtClean="0"/>
              <a:t>World			3.488		11.687		18.479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 smtClean="0"/>
              <a:t>North-America		   604		     933		  1.201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 smtClean="0"/>
              <a:t>Europe			   192		     257		     263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 smtClean="0"/>
              <a:t>Australia/NZ		     66		       61		       76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endParaRPr lang="en-US" dirty="0"/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 smtClean="0"/>
              <a:t>Inter-America		   646		   2.078		  3.608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 smtClean="0"/>
              <a:t>South-America		   496		   1.817		  2.328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 smtClean="0"/>
              <a:t>Africa			   663		   3.800		  7.027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283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 finances - SDA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9775" y="2623712"/>
            <a:ext cx="7662864" cy="34135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		1980</a:t>
            </a:r>
            <a:r>
              <a:rPr lang="en-US" dirty="0"/>
              <a:t>		  2000		  </a:t>
            </a:r>
            <a:r>
              <a:rPr lang="en-US" dirty="0" smtClean="0"/>
              <a:t>2015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b="1" dirty="0" smtClean="0"/>
              <a:t>Total </a:t>
            </a:r>
            <a:r>
              <a:rPr lang="en-US" b="1" dirty="0" smtClean="0"/>
              <a:t>tithes 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b="1" dirty="0" smtClean="0"/>
              <a:t>(million dollars)</a:t>
            </a:r>
            <a:r>
              <a:rPr lang="en-US" dirty="0"/>
              <a:t>		</a:t>
            </a:r>
            <a:r>
              <a:rPr lang="en-US" dirty="0" smtClean="0"/>
              <a:t>  392</a:t>
            </a:r>
            <a:r>
              <a:rPr lang="en-US" dirty="0"/>
              <a:t>		</a:t>
            </a:r>
            <a:r>
              <a:rPr lang="en-US" dirty="0" smtClean="0"/>
              <a:t>1.093</a:t>
            </a:r>
            <a:r>
              <a:rPr lang="en-US" dirty="0"/>
              <a:t>	</a:t>
            </a:r>
            <a:r>
              <a:rPr lang="en-US" dirty="0" smtClean="0"/>
              <a:t>	  2.396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endParaRPr lang="en-US" dirty="0"/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/>
              <a:t>North-America		  </a:t>
            </a:r>
            <a:r>
              <a:rPr lang="en-US" dirty="0" smtClean="0"/>
              <a:t>243</a:t>
            </a:r>
            <a:r>
              <a:rPr lang="en-US" dirty="0"/>
              <a:t>		    </a:t>
            </a:r>
            <a:r>
              <a:rPr lang="en-US" dirty="0" smtClean="0"/>
              <a:t>656</a:t>
            </a:r>
            <a:r>
              <a:rPr lang="en-US" dirty="0"/>
              <a:t>		  1.201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 smtClean="0"/>
              <a:t>EUD/TED</a:t>
            </a:r>
            <a:r>
              <a:rPr lang="en-US" dirty="0"/>
              <a:t>	</a:t>
            </a:r>
            <a:r>
              <a:rPr lang="en-US" dirty="0" smtClean="0"/>
              <a:t>                      39</a:t>
            </a:r>
            <a:r>
              <a:rPr lang="en-US" dirty="0"/>
              <a:t>		     </a:t>
            </a:r>
            <a:r>
              <a:rPr lang="en-US" dirty="0" smtClean="0"/>
              <a:t> 89</a:t>
            </a:r>
            <a:r>
              <a:rPr lang="en-US" dirty="0"/>
              <a:t>		     </a:t>
            </a:r>
            <a:r>
              <a:rPr lang="en-US" dirty="0" smtClean="0"/>
              <a:t>201</a:t>
            </a:r>
            <a:endParaRPr lang="en-US" dirty="0"/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/>
              <a:t>Australia/NZ		    </a:t>
            </a:r>
            <a:r>
              <a:rPr lang="en-US" dirty="0" smtClean="0"/>
              <a:t>23</a:t>
            </a:r>
            <a:r>
              <a:rPr lang="en-US" dirty="0"/>
              <a:t>		      </a:t>
            </a:r>
            <a:r>
              <a:rPr lang="en-US" dirty="0" smtClean="0"/>
              <a:t>33</a:t>
            </a:r>
            <a:r>
              <a:rPr lang="en-US" dirty="0"/>
              <a:t>		    </a:t>
            </a:r>
            <a:r>
              <a:rPr lang="en-US" dirty="0" smtClean="0"/>
              <a:t>   65</a:t>
            </a:r>
            <a:endParaRPr lang="en-US" dirty="0"/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endParaRPr lang="en-US" dirty="0"/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/>
              <a:t>Inter-America		  </a:t>
            </a:r>
            <a:r>
              <a:rPr lang="en-US" dirty="0" smtClean="0"/>
              <a:t>  31</a:t>
            </a:r>
            <a:r>
              <a:rPr lang="en-US" dirty="0"/>
              <a:t>		</a:t>
            </a:r>
            <a:r>
              <a:rPr lang="en-US" dirty="0" smtClean="0"/>
              <a:t>    108</a:t>
            </a:r>
            <a:r>
              <a:rPr lang="en-US" dirty="0"/>
              <a:t>		</a:t>
            </a:r>
            <a:r>
              <a:rPr lang="en-US" dirty="0" smtClean="0"/>
              <a:t>     244</a:t>
            </a:r>
            <a:endParaRPr lang="en-US" dirty="0"/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/>
              <a:t>South-America		   		</a:t>
            </a:r>
            <a:r>
              <a:rPr lang="en-US" dirty="0" smtClean="0"/>
              <a:t>    108</a:t>
            </a:r>
            <a:r>
              <a:rPr lang="en-US" dirty="0"/>
              <a:t>		</a:t>
            </a:r>
            <a:r>
              <a:rPr lang="en-US" dirty="0" smtClean="0"/>
              <a:t>     556</a:t>
            </a:r>
            <a:endParaRPr lang="en-US" dirty="0"/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/>
              <a:t>Africa			   				 </a:t>
            </a:r>
            <a:r>
              <a:rPr lang="en-US" dirty="0" smtClean="0"/>
              <a:t>    156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30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strength of the South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9775" y="2239347"/>
            <a:ext cx="7662864" cy="37979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Tithe income  divisions  2014 </a:t>
            </a:r>
            <a:r>
              <a:rPr lang="en-US" dirty="0" smtClean="0"/>
              <a:t>(millions of $)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 smtClean="0"/>
              <a:t>	East Central Africa			36,1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 smtClean="0"/>
              <a:t>	Euro-Asia				39,3	 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Inter-America			             244,1	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FF0000"/>
                </a:solidFill>
              </a:rPr>
              <a:t>Inter-European Div.		             133,6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FF0000"/>
                </a:solidFill>
              </a:rPr>
              <a:t>North America			             948,7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N. Asia Pacific				73,9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South America			             556,3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Southern Asia			                 5,7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FF0000"/>
                </a:solidFill>
              </a:rPr>
              <a:t>Southern-Asia Pacific			65.2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FF0000"/>
                </a:solidFill>
              </a:rPr>
              <a:t>Trans-European				67,2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West-Central Africa		               25,9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782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Percentage tithe from the North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0" lvl="8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b="1" dirty="0" smtClean="0"/>
              <a:t> 1980		     2000		2015</a:t>
            </a:r>
          </a:p>
          <a:p>
            <a:r>
              <a:rPr lang="en-US" dirty="0" smtClean="0"/>
              <a:t>North America	        62		     60		 50</a:t>
            </a:r>
          </a:p>
          <a:p>
            <a:r>
              <a:rPr lang="en-US" dirty="0" smtClean="0"/>
              <a:t>Europe		        10		      8		  8</a:t>
            </a:r>
          </a:p>
          <a:p>
            <a:r>
              <a:rPr lang="en-US" dirty="0" smtClean="0"/>
              <a:t>Australia/NZ    	         6	  	      3		  3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Total		         78		      71		 61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676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Graduate students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				</a:t>
            </a:r>
            <a:r>
              <a:rPr lang="en-US" b="1" dirty="0" smtClean="0"/>
              <a:t>2000		   2015</a:t>
            </a:r>
          </a:p>
          <a:p>
            <a:pPr marL="0" indent="0">
              <a:buNone/>
            </a:pPr>
            <a:r>
              <a:rPr lang="en-US" dirty="0" smtClean="0"/>
              <a:t>Total   NAD		             20.000		26.000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/>
              <a:t>Andrews University</a:t>
            </a:r>
            <a:r>
              <a:rPr lang="en-US" dirty="0" smtClean="0"/>
              <a:t>		</a:t>
            </a:r>
            <a:r>
              <a:rPr lang="en-US" dirty="0"/>
              <a:t> </a:t>
            </a:r>
            <a:r>
              <a:rPr lang="en-US" dirty="0" smtClean="0"/>
              <a:t>2.749</a:t>
            </a:r>
            <a:r>
              <a:rPr lang="en-US" dirty="0" smtClean="0"/>
              <a:t>		  3.876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/>
              <a:t>LLU				 3.362		  4.729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/>
              <a:t>Newbold			    346		     248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/>
              <a:t>Collonges			    131		     138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/>
              <a:t>Total  SAD			 8.400		20.000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/>
              <a:t>Babcock	</a:t>
            </a:r>
            <a:r>
              <a:rPr lang="en-US" dirty="0" smtClean="0"/>
              <a:t> (Nigeria)</a:t>
            </a:r>
            <a:r>
              <a:rPr lang="en-US" dirty="0" smtClean="0"/>
              <a:t>		   </a:t>
            </a:r>
            <a:r>
              <a:rPr lang="en-US" dirty="0"/>
              <a:t> </a:t>
            </a:r>
            <a:r>
              <a:rPr lang="en-US" dirty="0" smtClean="0"/>
              <a:t>980</a:t>
            </a:r>
            <a:r>
              <a:rPr lang="en-US" dirty="0" smtClean="0"/>
              <a:t>		  7,700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err="1" smtClean="0"/>
              <a:t>Samyuk</a:t>
            </a:r>
            <a:r>
              <a:rPr lang="en-US" dirty="0" smtClean="0"/>
              <a:t> Univ</a:t>
            </a:r>
            <a:r>
              <a:rPr lang="en-US" dirty="0" smtClean="0"/>
              <a:t>. (</a:t>
            </a:r>
            <a:r>
              <a:rPr lang="en-US" dirty="0"/>
              <a:t>K</a:t>
            </a:r>
            <a:r>
              <a:rPr lang="en-US" dirty="0" smtClean="0"/>
              <a:t>orea)</a:t>
            </a: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dirty="0" smtClean="0"/>
              <a:t>3.410</a:t>
            </a:r>
            <a:r>
              <a:rPr lang="en-US" dirty="0" smtClean="0"/>
              <a:t>		  7.300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/>
              <a:t>	</a:t>
            </a:r>
          </a:p>
          <a:p>
            <a:pPr marL="457200" indent="-457200">
              <a:buAutoNum type="arabicPlain" startAt="2000"/>
            </a:pPr>
            <a:endParaRPr lang="en-US" dirty="0"/>
          </a:p>
          <a:p>
            <a:pPr marL="457200" indent="-457200">
              <a:buAutoNum type="arabicPlain" startAt="2000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80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/developments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9775" y="2473309"/>
            <a:ext cx="7662864" cy="3877077"/>
          </a:xfrm>
        </p:spPr>
        <p:txBody>
          <a:bodyPr>
            <a:normAutofit fontScale="92500" lnSpcReduction="20000"/>
          </a:bodyPr>
          <a:lstStyle/>
          <a:p>
            <a:pPr marL="0"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Women’s Ordination </a:t>
            </a:r>
          </a:p>
          <a:p>
            <a:pPr marL="685800" lvl="3">
              <a:lnSpc>
                <a:spcPct val="120000"/>
              </a:lnSpc>
            </a:pPr>
            <a:r>
              <a:rPr lang="en-US" dirty="0" smtClean="0"/>
              <a:t>Prognosis</a:t>
            </a:r>
          </a:p>
          <a:p>
            <a:pPr marL="685800" lvl="3">
              <a:lnSpc>
                <a:spcPct val="120000"/>
              </a:lnSpc>
            </a:pPr>
            <a:r>
              <a:rPr lang="en-US" dirty="0" smtClean="0"/>
              <a:t>Repercussions?</a:t>
            </a:r>
          </a:p>
          <a:p>
            <a:pPr marL="685800" lvl="3">
              <a:lnSpc>
                <a:spcPct val="120000"/>
              </a:lnSpc>
            </a:pPr>
            <a:r>
              <a:rPr lang="en-US" dirty="0" smtClean="0"/>
              <a:t>Theological Developments?</a:t>
            </a:r>
          </a:p>
          <a:p>
            <a:pPr marL="0"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Power and Role </a:t>
            </a:r>
            <a:r>
              <a:rPr lang="en-US" dirty="0" smtClean="0"/>
              <a:t>of GC</a:t>
            </a:r>
            <a:endParaRPr lang="en-US" dirty="0" smtClean="0"/>
          </a:p>
          <a:p>
            <a:pPr marL="0"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Hermeneutics</a:t>
            </a:r>
          </a:p>
          <a:p>
            <a:pPr marL="0"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Content and function of Fundamental </a:t>
            </a:r>
            <a:r>
              <a:rPr lang="en-US" dirty="0" smtClean="0"/>
              <a:t>Beliefs</a:t>
            </a:r>
          </a:p>
          <a:p>
            <a:pPr marL="0"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Homosexuality</a:t>
            </a:r>
          </a:p>
          <a:p>
            <a:pPr marL="0"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Church growth  / Big cities and health evangelism / </a:t>
            </a:r>
          </a:p>
          <a:p>
            <a:pPr marL="0"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Danger of Split</a:t>
            </a:r>
            <a:r>
              <a:rPr lang="en-US" dirty="0" smtClean="0"/>
              <a:t>? Further polarization?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586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Impressions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Reaction of many:  </a:t>
            </a:r>
          </a:p>
          <a:p>
            <a:pPr lvl="1"/>
            <a:r>
              <a:rPr lang="en-US" dirty="0" smtClean="0"/>
              <a:t>‘I am out’</a:t>
            </a:r>
          </a:p>
          <a:p>
            <a:pPr lvl="1"/>
            <a:r>
              <a:rPr lang="en-US" dirty="0" smtClean="0"/>
              <a:t>Is this my church?’</a:t>
            </a:r>
          </a:p>
          <a:p>
            <a:pPr lvl="1"/>
            <a:r>
              <a:rPr lang="en-US" dirty="0" smtClean="0"/>
              <a:t>This generation’s ‘Great Disappointment’</a:t>
            </a:r>
          </a:p>
          <a:p>
            <a:r>
              <a:rPr lang="en-US" dirty="0" smtClean="0"/>
              <a:t>Jared Wright (Spectrum)  </a:t>
            </a:r>
            <a:r>
              <a:rPr lang="en-US" i="1" dirty="0" smtClean="0"/>
              <a:t>Tale of Two Cities</a:t>
            </a:r>
            <a:r>
              <a:rPr lang="en-US" dirty="0" smtClean="0"/>
              <a:t>:  ‘The best and the worst of times’</a:t>
            </a:r>
          </a:p>
          <a:p>
            <a:r>
              <a:rPr lang="en-US" dirty="0" smtClean="0"/>
              <a:t>Kendra </a:t>
            </a:r>
            <a:r>
              <a:rPr lang="en-US" dirty="0" err="1" smtClean="0"/>
              <a:t>Haloviak</a:t>
            </a:r>
            <a:r>
              <a:rPr lang="en-US" dirty="0" smtClean="0"/>
              <a:t>: </a:t>
            </a:r>
            <a:r>
              <a:rPr lang="en-US" dirty="0" smtClean="0"/>
              <a:t>‘A </a:t>
            </a:r>
            <a:r>
              <a:rPr lang="en-US" dirty="0" smtClean="0"/>
              <a:t>sense of belonging, and feeling an outsider</a:t>
            </a:r>
            <a:r>
              <a:rPr lang="en-US" dirty="0" smtClean="0"/>
              <a:t>.’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12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term TNCW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Will </a:t>
            </a:r>
            <a:r>
              <a:rPr lang="en-US" dirty="0" smtClean="0"/>
              <a:t>first term of T.N.C Wilson be </a:t>
            </a:r>
            <a:r>
              <a:rPr lang="en-US" dirty="0" smtClean="0"/>
              <a:t>honestly analyzed?</a:t>
            </a:r>
          </a:p>
          <a:p>
            <a:pPr lvl="1"/>
            <a:r>
              <a:rPr lang="en-US" dirty="0" smtClean="0"/>
              <a:t>Health of the church / unity? / polarization?</a:t>
            </a:r>
          </a:p>
          <a:p>
            <a:pPr lvl="1"/>
            <a:r>
              <a:rPr lang="en-US" dirty="0" smtClean="0"/>
              <a:t>Increased </a:t>
            </a:r>
            <a:r>
              <a:rPr lang="en-US" dirty="0" smtClean="0"/>
              <a:t>fundamentalism?</a:t>
            </a:r>
          </a:p>
          <a:p>
            <a:pPr lvl="1"/>
            <a:r>
              <a:rPr lang="en-US" dirty="0" smtClean="0"/>
              <a:t>Increased influence of ‘Last </a:t>
            </a:r>
            <a:r>
              <a:rPr lang="en-US" dirty="0" smtClean="0"/>
              <a:t>Generation Theology’</a:t>
            </a:r>
          </a:p>
          <a:p>
            <a:pPr lvl="1"/>
            <a:r>
              <a:rPr lang="en-US" dirty="0" smtClean="0"/>
              <a:t>Projects?</a:t>
            </a:r>
          </a:p>
          <a:p>
            <a:pPr lvl="2"/>
            <a:r>
              <a:rPr lang="en-US" dirty="0" smtClean="0"/>
              <a:t>Revival and reformation</a:t>
            </a:r>
          </a:p>
          <a:p>
            <a:pPr lvl="2"/>
            <a:r>
              <a:rPr lang="en-US" dirty="0" smtClean="0"/>
              <a:t>Bible reading projects and EGW emphasis</a:t>
            </a:r>
          </a:p>
          <a:p>
            <a:pPr lvl="2"/>
            <a:r>
              <a:rPr lang="en-US" dirty="0" smtClean="0"/>
              <a:t>Great Controversy Project</a:t>
            </a:r>
          </a:p>
          <a:p>
            <a:pPr lvl="2"/>
            <a:r>
              <a:rPr lang="en-US" dirty="0" smtClean="0"/>
              <a:t>Mission to the Cities</a:t>
            </a:r>
          </a:p>
          <a:p>
            <a:pPr lvl="2"/>
            <a:r>
              <a:rPr lang="en-US" dirty="0" smtClean="0"/>
              <a:t>BRI activities</a:t>
            </a:r>
          </a:p>
          <a:p>
            <a:pPr marL="3492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80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Women’s Ordination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9775" y="2506732"/>
            <a:ext cx="7662864" cy="3530531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b="1" dirty="0" smtClean="0"/>
              <a:t>Prognosis:</a:t>
            </a: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b="1" dirty="0"/>
              <a:t>	</a:t>
            </a:r>
            <a:r>
              <a:rPr lang="en-US" dirty="0" smtClean="0"/>
              <a:t>Guarded positive responses from some divisions</a:t>
            </a: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More female </a:t>
            </a:r>
            <a:r>
              <a:rPr lang="en-US" dirty="0" smtClean="0"/>
              <a:t>leaders to be expected</a:t>
            </a: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NAD  -  some unions will continue to ordain women</a:t>
            </a: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TED   -   some unions will ordain  women or decide not to ordain at 		all  (some problems </a:t>
            </a:r>
            <a:r>
              <a:rPr lang="en-US" dirty="0" smtClean="0"/>
              <a:t>need to </a:t>
            </a:r>
            <a:r>
              <a:rPr lang="en-US" dirty="0" smtClean="0"/>
              <a:t>be solved)</a:t>
            </a: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EUD  -  maybe some some Unions? Germany?</a:t>
            </a: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SPD	???</a:t>
            </a: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Elsewhere: </a:t>
            </a:r>
            <a:r>
              <a:rPr lang="en-US" dirty="0" smtClean="0"/>
              <a:t>most will probably </a:t>
            </a:r>
            <a:r>
              <a:rPr lang="en-US" dirty="0" smtClean="0"/>
              <a:t>abide by GC vote for </a:t>
            </a:r>
            <a:r>
              <a:rPr lang="en-US" dirty="0" smtClean="0"/>
              <a:t>	foreseeable </a:t>
            </a:r>
            <a:r>
              <a:rPr lang="en-US" dirty="0" smtClean="0"/>
              <a:t>future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74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Women’s Ordination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 smtClean="0"/>
              <a:t>Repercussion for dissenting organizations</a:t>
            </a: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* administrative measures (Yearbook, invitations, 	hindering promotions</a:t>
            </a:r>
            <a:r>
              <a:rPr lang="en-US" dirty="0" smtClean="0"/>
              <a:t>)?</a:t>
            </a:r>
            <a:endParaRPr lang="en-US" dirty="0" smtClean="0"/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* financial </a:t>
            </a:r>
            <a:r>
              <a:rPr lang="en-US" dirty="0" smtClean="0"/>
              <a:t>sanctions? – </a:t>
            </a:r>
            <a:r>
              <a:rPr lang="en-US" dirty="0" smtClean="0"/>
              <a:t>TED especially vulnerable</a:t>
            </a: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* </a:t>
            </a:r>
            <a:r>
              <a:rPr lang="en-US" dirty="0"/>
              <a:t>u</a:t>
            </a:r>
            <a:r>
              <a:rPr lang="en-US" dirty="0" smtClean="0"/>
              <a:t>nion </a:t>
            </a:r>
            <a:r>
              <a:rPr lang="en-US" dirty="0"/>
              <a:t>constituency </a:t>
            </a:r>
            <a:r>
              <a:rPr lang="en-US" dirty="0" smtClean="0"/>
              <a:t>meetings called by GC / </a:t>
            </a:r>
            <a:r>
              <a:rPr lang="en-US" dirty="0" smtClean="0"/>
              <a:t>divisions?</a:t>
            </a:r>
            <a:endParaRPr lang="en-US" dirty="0" smtClean="0"/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* attempts to change </a:t>
            </a:r>
            <a:r>
              <a:rPr lang="en-US" dirty="0" smtClean="0"/>
              <a:t>critical leadership?</a:t>
            </a:r>
            <a:endParaRPr lang="en-US" dirty="0" smtClean="0"/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* dissolve rebelling </a:t>
            </a:r>
            <a:r>
              <a:rPr lang="en-US" dirty="0" smtClean="0"/>
              <a:t>unions?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418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Women’s ordination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9775" y="2573867"/>
            <a:ext cx="7662864" cy="4372056"/>
          </a:xfrm>
        </p:spPr>
        <p:txBody>
          <a:bodyPr>
            <a:normAutofit fontScale="85000" lnSpcReduction="20000"/>
          </a:bodyPr>
          <a:lstStyle/>
          <a:p>
            <a:pPr marL="0" lvl="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dirty="0"/>
              <a:t>Theological Developments</a:t>
            </a:r>
            <a:r>
              <a:rPr lang="en-US" sz="2200" dirty="0" smtClean="0"/>
              <a:t>?</a:t>
            </a:r>
          </a:p>
          <a:p>
            <a:pPr marL="0" lvl="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dirty="0"/>
              <a:t>	</a:t>
            </a:r>
            <a:r>
              <a:rPr lang="en-US" sz="2200" dirty="0" smtClean="0"/>
              <a:t>Headship Theology</a:t>
            </a:r>
          </a:p>
          <a:p>
            <a:pPr marL="0" lvl="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dirty="0"/>
              <a:t>	</a:t>
            </a:r>
            <a:r>
              <a:rPr lang="en-US" sz="2200" dirty="0" smtClean="0"/>
              <a:t>Influence of publications?</a:t>
            </a:r>
          </a:p>
          <a:p>
            <a:pPr marL="0" lvl="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dirty="0"/>
              <a:t>	</a:t>
            </a:r>
            <a:r>
              <a:rPr lang="en-US" sz="2200" dirty="0" smtClean="0"/>
              <a:t>	e.g. Wiklander: </a:t>
            </a:r>
            <a:r>
              <a:rPr lang="en-US" sz="2200" i="1" dirty="0" smtClean="0"/>
              <a:t>Ordination Reconsidered</a:t>
            </a:r>
          </a:p>
          <a:p>
            <a:pPr marL="0" lvl="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dirty="0"/>
              <a:t>		</a:t>
            </a:r>
            <a:r>
              <a:rPr lang="en-US" sz="2200" dirty="0" smtClean="0"/>
              <a:t>Discussions will continue / issue will reappear</a:t>
            </a:r>
          </a:p>
          <a:p>
            <a:pPr marL="0" lvl="3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200" dirty="0"/>
          </a:p>
          <a:p>
            <a:pPr marL="0" lvl="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dirty="0" smtClean="0"/>
              <a:t>Existing policies will not be </a:t>
            </a:r>
            <a:r>
              <a:rPr lang="en-US" sz="2200" dirty="0" smtClean="0"/>
              <a:t>changed (statement by TNCW)</a:t>
            </a:r>
            <a:endParaRPr lang="en-US" sz="2200" dirty="0" smtClean="0"/>
          </a:p>
          <a:p>
            <a:pPr marL="0" lvl="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dirty="0"/>
              <a:t>	</a:t>
            </a:r>
            <a:r>
              <a:rPr lang="en-US" sz="2200" dirty="0" smtClean="0"/>
              <a:t>Confusion will continue:</a:t>
            </a:r>
            <a:endParaRPr lang="en-US" sz="2200" dirty="0"/>
          </a:p>
          <a:p>
            <a:pPr marL="0" lvl="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dirty="0" smtClean="0"/>
              <a:t>		ordained female elders / but no ordained female pastors</a:t>
            </a:r>
          </a:p>
          <a:p>
            <a:pPr marL="0" lvl="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dirty="0"/>
              <a:t>	</a:t>
            </a:r>
            <a:r>
              <a:rPr lang="en-US" sz="2200" dirty="0" smtClean="0"/>
              <a:t>	commissioned minister</a:t>
            </a:r>
          </a:p>
          <a:p>
            <a:pPr marL="0" lvl="3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200" dirty="0" smtClean="0"/>
          </a:p>
          <a:p>
            <a:pPr marL="0" lvl="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b="1" dirty="0" smtClean="0"/>
              <a:t>Will </a:t>
            </a:r>
            <a:r>
              <a:rPr lang="en-US" sz="2200" b="1" dirty="0"/>
              <a:t>the church realize that FB 14 prohibits all kinds of gender discrimination?</a:t>
            </a:r>
          </a:p>
          <a:p>
            <a:pPr marL="0" lvl="3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200" dirty="0" smtClean="0"/>
          </a:p>
          <a:p>
            <a:pPr marL="349250" lvl="3" indent="0">
              <a:lnSpc>
                <a:spcPct val="120000"/>
              </a:lnSpc>
              <a:buNone/>
            </a:pPr>
            <a:r>
              <a:rPr lang="en-US" sz="2200" dirty="0"/>
              <a:t>	</a:t>
            </a:r>
            <a:endParaRPr lang="en-US" sz="2200" dirty="0" smtClean="0"/>
          </a:p>
          <a:p>
            <a:pPr marL="685800" lvl="3">
              <a:lnSpc>
                <a:spcPct val="12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05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Belief 14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9775" y="1744133"/>
            <a:ext cx="7662864" cy="49275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en-US" dirty="0"/>
              <a:t>The church is one body with many members, called from every nation, kindred, tongue, </a:t>
            </a:r>
            <a:r>
              <a:rPr lang="en-US" dirty="0" smtClean="0"/>
              <a:t>and </a:t>
            </a:r>
            <a:r>
              <a:rPr lang="en-US" dirty="0"/>
              <a:t>people. In Christ we are a new creation; </a:t>
            </a:r>
            <a:r>
              <a:rPr lang="en-US" i="1" dirty="0"/>
              <a:t>distinctions of race, culture, learning, </a:t>
            </a:r>
            <a:r>
              <a:rPr lang="en-US" i="1" dirty="0" smtClean="0"/>
              <a:t>and </a:t>
            </a:r>
            <a:r>
              <a:rPr lang="en-US" i="1" dirty="0"/>
              <a:t>nationality, and differences between high and low, rich and poor, male and female, must not </a:t>
            </a:r>
            <a:r>
              <a:rPr lang="en-US" i="1" dirty="0" smtClean="0"/>
              <a:t>be </a:t>
            </a:r>
            <a:r>
              <a:rPr lang="en-US" i="1" dirty="0"/>
              <a:t>divisive among us. We are all equal in Christ, </a:t>
            </a:r>
            <a:r>
              <a:rPr lang="en-US" dirty="0"/>
              <a:t>who by one Spirit has bonded us into one </a:t>
            </a:r>
            <a:r>
              <a:rPr lang="en-US" dirty="0" smtClean="0"/>
              <a:t>fellowship </a:t>
            </a:r>
            <a:r>
              <a:rPr lang="en-US" dirty="0"/>
              <a:t>with Him and with one another; we are to serve and be served without partiality or </a:t>
            </a:r>
            <a:r>
              <a:rPr lang="en-US" dirty="0" smtClean="0"/>
              <a:t>reservation</a:t>
            </a:r>
            <a:r>
              <a:rPr lang="en-US" dirty="0"/>
              <a:t>. Through the revelation of Jesus Christ in the Scriptures we share the same faith and </a:t>
            </a:r>
            <a:r>
              <a:rPr lang="en-US" dirty="0" smtClean="0"/>
              <a:t>hope</a:t>
            </a:r>
            <a:r>
              <a:rPr lang="en-US" dirty="0"/>
              <a:t>, and reach out in one witness to all. This unity has its source in the oneness of the </a:t>
            </a:r>
            <a:r>
              <a:rPr lang="en-US" dirty="0" smtClean="0"/>
              <a:t>triune </a:t>
            </a:r>
            <a:r>
              <a:rPr lang="en-US" dirty="0"/>
              <a:t>God, who has adopted us as His children</a:t>
            </a:r>
            <a:r>
              <a:rPr lang="en-US" dirty="0" smtClean="0"/>
              <a:t>.</a:t>
            </a:r>
            <a:r>
              <a:rPr lang="en-US" dirty="0"/>
              <a:t> </a:t>
            </a:r>
            <a:endParaRPr lang="nl-NL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066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GC / power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GC – highest authority of God on earth?	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What does EGW say?</a:t>
            </a:r>
          </a:p>
          <a:p>
            <a:pPr marL="0"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EGW support </a:t>
            </a:r>
            <a:r>
              <a:rPr lang="en-US" dirty="0"/>
              <a:t>for some GC presidents / not for some others</a:t>
            </a:r>
          </a:p>
          <a:p>
            <a:pPr marL="0"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EGW critical of </a:t>
            </a:r>
            <a:r>
              <a:rPr lang="en-US" dirty="0" smtClean="0"/>
              <a:t>‘kingly </a:t>
            </a:r>
            <a:r>
              <a:rPr lang="en-US" dirty="0" smtClean="0"/>
              <a:t>power’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Authority of unions</a:t>
            </a:r>
          </a:p>
          <a:p>
            <a:pPr marL="685800" lvl="3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Delegated authority</a:t>
            </a:r>
            <a:r>
              <a:rPr lang="en-US" dirty="0" smtClean="0"/>
              <a:t>? (see recent document GC secretariat)</a:t>
            </a:r>
            <a:endParaRPr lang="en-US" dirty="0"/>
          </a:p>
          <a:p>
            <a:pPr marL="685800" lvl="3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Why unions were created (1890’s)</a:t>
            </a:r>
          </a:p>
          <a:p>
            <a:pPr marL="685800" lvl="3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Specific authority for local churches and conferences/unions</a:t>
            </a:r>
          </a:p>
          <a:p>
            <a:pPr marL="0" lvl="1"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Relationship to NAD (institutions; location)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789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51749"/>
            <a:ext cx="8229600" cy="836391"/>
          </a:xfrm>
        </p:spPr>
        <p:txBody>
          <a:bodyPr/>
          <a:lstStyle/>
          <a:p>
            <a:r>
              <a:rPr lang="en-US" dirty="0"/>
              <a:t>Hermeneutics</a:t>
            </a:r>
            <a:br>
              <a:rPr lang="en-US" dirty="0"/>
            </a:b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9775" y="1710267"/>
            <a:ext cx="7662864" cy="4326997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 smtClean="0"/>
              <a:t>Widespread awareness: church needs to focus on hermeneutics.</a:t>
            </a:r>
          </a:p>
          <a:p>
            <a:r>
              <a:rPr lang="en-US" dirty="0" smtClean="0"/>
              <a:t>During GC – David Ripley’s remark </a:t>
            </a:r>
            <a:r>
              <a:rPr lang="en-US" dirty="0" smtClean="0"/>
              <a:t>receives broad </a:t>
            </a:r>
            <a:r>
              <a:rPr lang="en-US" dirty="0" smtClean="0"/>
              <a:t>assent</a:t>
            </a:r>
          </a:p>
          <a:p>
            <a:r>
              <a:rPr lang="en-US" dirty="0" smtClean="0"/>
              <a:t>Probably: study focus during next period</a:t>
            </a:r>
          </a:p>
          <a:p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Status of Rio document? </a:t>
            </a:r>
          </a:p>
          <a:p>
            <a:pPr lvl="1"/>
            <a:r>
              <a:rPr lang="en-US" dirty="0" smtClean="0"/>
              <a:t>Composition / role of BRI </a:t>
            </a:r>
          </a:p>
          <a:p>
            <a:pPr lvl="1"/>
            <a:r>
              <a:rPr lang="en-US" dirty="0" smtClean="0"/>
              <a:t>Involvement broader scholarly community?  Or only ATS/BRI?</a:t>
            </a:r>
          </a:p>
          <a:p>
            <a:pPr lvl="1"/>
            <a:r>
              <a:rPr lang="en-US" dirty="0" smtClean="0"/>
              <a:t>Some kind of TOSC?</a:t>
            </a:r>
          </a:p>
          <a:p>
            <a:pPr lvl="1"/>
            <a:r>
              <a:rPr lang="en-US" dirty="0" smtClean="0"/>
              <a:t>Involvement TNCW?  (cf. his involvement evolution debate)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54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Beliefs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1980  27 Fundamental beliefs (28</a:t>
            </a:r>
            <a:r>
              <a:rPr lang="en-US" baseline="30000" dirty="0" smtClean="0"/>
              <a:t>th</a:t>
            </a:r>
            <a:r>
              <a:rPr lang="en-US" dirty="0" smtClean="0"/>
              <a:t> added in 2005)</a:t>
            </a:r>
          </a:p>
          <a:p>
            <a:pPr lvl="1"/>
            <a:r>
              <a:rPr lang="en-US" dirty="0" smtClean="0"/>
              <a:t>Involvement theologians Andrews</a:t>
            </a:r>
          </a:p>
          <a:p>
            <a:r>
              <a:rPr lang="en-US" dirty="0" smtClean="0"/>
              <a:t>2015</a:t>
            </a:r>
          </a:p>
          <a:p>
            <a:pPr lvl="1"/>
            <a:r>
              <a:rPr lang="en-US" dirty="0" smtClean="0"/>
              <a:t>Theologians marginalized</a:t>
            </a:r>
          </a:p>
          <a:p>
            <a:pPr lvl="1"/>
            <a:r>
              <a:rPr lang="en-US" dirty="0" smtClean="0"/>
              <a:t>TNCW : pushed for revision on evolution</a:t>
            </a:r>
          </a:p>
          <a:p>
            <a:pPr lvl="1"/>
            <a:r>
              <a:rPr lang="en-US" dirty="0" smtClean="0"/>
              <a:t>‘pious manipulation’</a:t>
            </a:r>
          </a:p>
          <a:p>
            <a:pPr lvl="1"/>
            <a:r>
              <a:rPr lang="en-US" dirty="0" smtClean="0"/>
              <a:t>Small committee dealing with suggestions from the floor: Arthur Stele, Bill Knott, Angel Rodriguez. Gerhard </a:t>
            </a:r>
            <a:r>
              <a:rPr lang="en-US" dirty="0" err="1" smtClean="0"/>
              <a:t>Pfandl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23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Belief 6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9775" y="2319868"/>
            <a:ext cx="7662864" cy="3717396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dirty="0" smtClean="0"/>
              <a:t>BRI/GRI sponsored meeting - Denver</a:t>
            </a:r>
          </a:p>
          <a:p>
            <a:pPr marL="0" lvl="1">
              <a:spcBef>
                <a:spcPts val="0"/>
              </a:spcBef>
            </a:pPr>
            <a:r>
              <a:rPr lang="en-US" dirty="0" smtClean="0"/>
              <a:t>TNCW chaired the meetings</a:t>
            </a:r>
          </a:p>
          <a:p>
            <a:pPr marL="685800" lvl="3">
              <a:spcBef>
                <a:spcPts val="0"/>
              </a:spcBef>
            </a:pPr>
            <a:r>
              <a:rPr lang="en-US" dirty="0" smtClean="0"/>
              <a:t>Wrote a concluding document – was voted down</a:t>
            </a:r>
          </a:p>
          <a:p>
            <a:pPr marL="0" lvl="1">
              <a:spcBef>
                <a:spcPts val="0"/>
              </a:spcBef>
            </a:pPr>
            <a:r>
              <a:rPr lang="en-US" dirty="0" smtClean="0"/>
              <a:t>Submitted this document to GC administration – accepted</a:t>
            </a:r>
          </a:p>
          <a:p>
            <a:pPr marL="0" lvl="1">
              <a:spcBef>
                <a:spcPts val="0"/>
              </a:spcBef>
            </a:pPr>
            <a:r>
              <a:rPr lang="en-US" dirty="0" smtClean="0"/>
              <a:t>Presented this later as outcome of Denver meetings.</a:t>
            </a:r>
          </a:p>
          <a:p>
            <a:pPr marL="0" lvl="1">
              <a:spcBef>
                <a:spcPts val="0"/>
              </a:spcBef>
            </a:pPr>
            <a:endParaRPr lang="en-US" dirty="0" smtClean="0"/>
          </a:p>
          <a:p>
            <a:pPr marL="0">
              <a:spcBef>
                <a:spcPts val="0"/>
              </a:spcBef>
            </a:pPr>
            <a:r>
              <a:rPr lang="en-US" dirty="0" smtClean="0"/>
              <a:t>Revision 2015</a:t>
            </a:r>
          </a:p>
          <a:p>
            <a:pPr marL="692150" lvl="2">
              <a:spcBef>
                <a:spcPts val="0"/>
              </a:spcBef>
            </a:pPr>
            <a:r>
              <a:rPr lang="en-US" dirty="0" smtClean="0"/>
              <a:t>Not evidence-based </a:t>
            </a:r>
          </a:p>
          <a:p>
            <a:pPr marL="692150" lvl="2">
              <a:spcBef>
                <a:spcPts val="0"/>
              </a:spcBef>
            </a:pPr>
            <a:r>
              <a:rPr lang="en-US" dirty="0" smtClean="0"/>
              <a:t>Introduction of EGW terms / not used in Bible:</a:t>
            </a:r>
          </a:p>
          <a:p>
            <a:pPr marL="692150" lvl="2">
              <a:spcBef>
                <a:spcPts val="0"/>
              </a:spcBef>
            </a:pPr>
            <a:r>
              <a:rPr lang="en-US" dirty="0" smtClean="0"/>
              <a:t>‘Literal days; historical</a:t>
            </a:r>
            <a:r>
              <a:rPr lang="en-US" dirty="0"/>
              <a:t>;</a:t>
            </a:r>
            <a:r>
              <a:rPr lang="en-US" dirty="0" smtClean="0"/>
              <a:t> recent; global’</a:t>
            </a:r>
          </a:p>
          <a:p>
            <a:pPr marL="0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806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Fundamental Beliefs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9775" y="2286000"/>
            <a:ext cx="7662864" cy="37512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Earliest summaries : for convenience; intended for outside world</a:t>
            </a:r>
          </a:p>
          <a:p>
            <a:r>
              <a:rPr lang="en-US" dirty="0" smtClean="0"/>
              <a:t>Current FB: </a:t>
            </a:r>
          </a:p>
          <a:p>
            <a:pPr lvl="1"/>
            <a:r>
              <a:rPr lang="en-US" dirty="0"/>
              <a:t>Positively: more gender inclusive</a:t>
            </a:r>
          </a:p>
          <a:p>
            <a:pPr lvl="2"/>
            <a:r>
              <a:rPr lang="en-US" dirty="0"/>
              <a:t>But: marriage – </a:t>
            </a:r>
            <a:r>
              <a:rPr lang="en-US" i="1" dirty="0"/>
              <a:t>partners</a:t>
            </a:r>
            <a:r>
              <a:rPr lang="en-US" dirty="0"/>
              <a:t> replaced by </a:t>
            </a:r>
            <a:r>
              <a:rPr lang="en-US" i="1" dirty="0" smtClean="0"/>
              <a:t>men </a:t>
            </a:r>
            <a:r>
              <a:rPr lang="en-US" i="1" dirty="0"/>
              <a:t>and women</a:t>
            </a:r>
          </a:p>
          <a:p>
            <a:pPr lvl="1"/>
            <a:r>
              <a:rPr lang="en-US" dirty="0"/>
              <a:t>Defining </a:t>
            </a:r>
            <a:r>
              <a:rPr lang="en-US" dirty="0" smtClean="0"/>
              <a:t>ourselves</a:t>
            </a:r>
          </a:p>
          <a:p>
            <a:pPr lvl="2"/>
            <a:r>
              <a:rPr lang="en-US" dirty="0" smtClean="0"/>
              <a:t>Who may belong to our community?</a:t>
            </a:r>
            <a:endParaRPr lang="en-US" dirty="0"/>
          </a:p>
          <a:p>
            <a:pPr lvl="2"/>
            <a:r>
              <a:rPr lang="en-US" dirty="0"/>
              <a:t>Exclusive </a:t>
            </a:r>
            <a:endParaRPr lang="en-US" dirty="0" smtClean="0"/>
          </a:p>
          <a:p>
            <a:r>
              <a:rPr lang="en-US" dirty="0" smtClean="0"/>
              <a:t>How will it be used? To exclude / condemn people? How much loyalty will be expected?</a:t>
            </a:r>
          </a:p>
        </p:txBody>
      </p:sp>
    </p:spTree>
    <p:extLst>
      <p:ext uri="{BB962C8B-B14F-4D97-AF65-F5344CB8AC3E}">
        <p14:creationId xmlns:p14="http://schemas.microsoft.com/office/powerpoint/2010/main" val="1982147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mechanics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Membership		ca. 18. million</a:t>
            </a:r>
          </a:p>
          <a:p>
            <a:r>
              <a:rPr lang="en-US" dirty="0" smtClean="0"/>
              <a:t>Delegates			2.566</a:t>
            </a:r>
          </a:p>
          <a:p>
            <a:pPr lvl="1"/>
            <a:r>
              <a:rPr lang="en-US" dirty="0" smtClean="0"/>
              <a:t>% female			17 %</a:t>
            </a:r>
          </a:p>
          <a:p>
            <a:pPr lvl="1"/>
            <a:r>
              <a:rPr lang="en-US" dirty="0" smtClean="0"/>
              <a:t>% under 30		</a:t>
            </a:r>
            <a:r>
              <a:rPr lang="en-US" dirty="0" smtClean="0"/>
              <a:t>8 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% under 40		8 + 8 = 16%</a:t>
            </a:r>
          </a:p>
          <a:p>
            <a:pPr lvl="1"/>
            <a:r>
              <a:rPr lang="en-US" dirty="0" smtClean="0"/>
              <a:t>Delegates</a:t>
            </a:r>
          </a:p>
          <a:p>
            <a:pPr marL="685800" lvl="2" indent="0">
              <a:buNone/>
            </a:pPr>
            <a:r>
              <a:rPr lang="en-US" dirty="0"/>
              <a:t> </a:t>
            </a:r>
            <a:r>
              <a:rPr lang="en-US" dirty="0" smtClean="0"/>
              <a:t>    NAD / EUD / TED / SPD  -   464  =  18 %</a:t>
            </a:r>
          </a:p>
          <a:p>
            <a:pPr marL="685800" lvl="2" indent="0">
              <a:buNone/>
            </a:pPr>
            <a:r>
              <a:rPr lang="en-US" dirty="0" smtClean="0"/>
              <a:t>(Note:  ‘Yes’ vote: 977 )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98852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Homosexuality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9775" y="2421468"/>
            <a:ext cx="7662864" cy="3615796"/>
          </a:xfrm>
        </p:spPr>
        <p:txBody>
          <a:bodyPr>
            <a:normAutofit fontScale="92500" lnSpcReduction="1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At the background of WO debate</a:t>
            </a:r>
          </a:p>
          <a:p>
            <a:pPr marL="685800" lvl="3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Slippery </a:t>
            </a:r>
            <a:r>
              <a:rPr lang="en-US" dirty="0" smtClean="0"/>
              <a:t>slope? </a:t>
            </a:r>
            <a:r>
              <a:rPr lang="en-US" dirty="0" smtClean="0"/>
              <a:t>– danger of accepting same sex relations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Growing awareness of the issue in the SDA church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Growing awareness about the phenomenon of homosexuality  </a:t>
            </a:r>
            <a:r>
              <a:rPr lang="en-US" dirty="0" smtClean="0"/>
              <a:t>(role of KINSHIP</a:t>
            </a:r>
            <a:r>
              <a:rPr lang="en-US" dirty="0" smtClean="0"/>
              <a:t>)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Growing sense: biblical evidence is not as clear-cut many say 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People ‘coming out’ 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(Young) people want no discrimination in their church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Issue will not go away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Again: matter of hermeneutics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576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Church Growth / evangelism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dirty="0"/>
              <a:t>Traditional evangelism in the South will continue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dirty="0" smtClean="0"/>
              <a:t>Growth in North mainly through migration</a:t>
            </a:r>
            <a:r>
              <a:rPr lang="en-US" dirty="0"/>
              <a:t>, some </a:t>
            </a:r>
            <a:r>
              <a:rPr lang="en-US" dirty="0" smtClean="0"/>
              <a:t>biological growth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dirty="0" smtClean="0"/>
              <a:t>Big City Evangelism – will remain problematic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dirty="0" smtClean="0"/>
              <a:t>Gap between North and South will </a:t>
            </a:r>
            <a:r>
              <a:rPr lang="en-US" dirty="0" smtClean="0"/>
              <a:t>widen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dirty="0" smtClean="0"/>
              <a:t>But</a:t>
            </a:r>
            <a:r>
              <a:rPr lang="en-US" dirty="0" smtClean="0"/>
              <a:t>: expect developments in the South – education 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endParaRPr lang="en-US" dirty="0" smtClean="0"/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dirty="0" smtClean="0"/>
              <a:t>Question: will experimentation be allowed? Or does GC panic if people speak about ‘emerging church’, etc.</a:t>
            </a:r>
            <a:r>
              <a:rPr lang="en-US" dirty="0" smtClean="0"/>
              <a:t>?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dirty="0" smtClean="0"/>
              <a:t>Problems </a:t>
            </a:r>
            <a:r>
              <a:rPr lang="en-US" dirty="0"/>
              <a:t>re retention of members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731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Hindrances to growth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>
              <a:spcBef>
                <a:spcPts val="0"/>
              </a:spcBef>
            </a:pPr>
            <a:r>
              <a:rPr lang="en-US" dirty="0" smtClean="0"/>
              <a:t>Recent disempowerment of women, youth and progressives.</a:t>
            </a:r>
          </a:p>
          <a:p>
            <a:pPr marL="685800" lvl="3">
              <a:spcBef>
                <a:spcPts val="0"/>
              </a:spcBef>
            </a:pPr>
            <a:r>
              <a:rPr lang="en-US" dirty="0"/>
              <a:t>‘Death of liberalism’</a:t>
            </a:r>
            <a:r>
              <a:rPr lang="en-US" dirty="0" smtClean="0"/>
              <a:t>?</a:t>
            </a:r>
          </a:p>
          <a:p>
            <a:pPr marL="685800" lvl="3">
              <a:spcBef>
                <a:spcPts val="0"/>
              </a:spcBef>
            </a:pPr>
            <a:endParaRPr lang="en-US" dirty="0" smtClean="0"/>
          </a:p>
          <a:p>
            <a:pPr marL="0">
              <a:spcBef>
                <a:spcPts val="0"/>
              </a:spcBef>
            </a:pPr>
            <a:r>
              <a:rPr lang="en-US" dirty="0" smtClean="0"/>
              <a:t>Exodus of (young) people will continue (millennials will be hesitant join)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>
              <a:spcBef>
                <a:spcPts val="0"/>
              </a:spcBef>
            </a:pPr>
            <a:r>
              <a:rPr lang="en-US" dirty="0" smtClean="0"/>
              <a:t>Often pastors </a:t>
            </a:r>
            <a:r>
              <a:rPr lang="en-US" dirty="0" smtClean="0"/>
              <a:t>discouraged, demotivated</a:t>
            </a:r>
            <a:r>
              <a:rPr lang="en-US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>
              <a:spcBef>
                <a:spcPts val="0"/>
              </a:spcBef>
            </a:pPr>
            <a:r>
              <a:rPr lang="en-US" dirty="0" smtClean="0"/>
              <a:t>Lack of relevancy</a:t>
            </a:r>
          </a:p>
          <a:p>
            <a:pPr marL="0">
              <a:spcBef>
                <a:spcPts val="0"/>
              </a:spcBef>
            </a:pPr>
            <a:endParaRPr lang="en-US" dirty="0" smtClean="0"/>
          </a:p>
          <a:p>
            <a:pPr marL="0">
              <a:spcBef>
                <a:spcPts val="0"/>
              </a:spcBef>
            </a:pPr>
            <a:r>
              <a:rPr lang="en-US" i="1" dirty="0"/>
              <a:t>‘Will a thinking person want to join the church??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222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Ethnic diversity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In the North: </a:t>
            </a:r>
            <a:r>
              <a:rPr lang="en-US" dirty="0" smtClean="0"/>
              <a:t>growth </a:t>
            </a:r>
            <a:r>
              <a:rPr lang="en-US" dirty="0" smtClean="0"/>
              <a:t>among ethnic groups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Many European countries (esp. big cities) very diverse. </a:t>
            </a:r>
          </a:p>
          <a:p>
            <a:pPr marL="685800" lvl="3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Ex:  Great Britain; Spain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North America:</a:t>
            </a:r>
          </a:p>
          <a:p>
            <a:pPr marL="685800" lvl="3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SDA ‘most diverse denomination in USA’</a:t>
            </a:r>
          </a:p>
          <a:p>
            <a:pPr marL="1035050" lvl="4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37%  white</a:t>
            </a:r>
          </a:p>
          <a:p>
            <a:pPr marL="1035050" lvl="4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32 % black</a:t>
            </a:r>
          </a:p>
          <a:p>
            <a:pPr marL="1035050" lvl="4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15 % </a:t>
            </a:r>
            <a:r>
              <a:rPr lang="en-US" dirty="0"/>
              <a:t>H</a:t>
            </a:r>
            <a:r>
              <a:rPr lang="en-US" dirty="0" smtClean="0"/>
              <a:t>ispanic</a:t>
            </a:r>
          </a:p>
          <a:p>
            <a:pPr marL="1035050" lvl="4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8 %   Asian</a:t>
            </a:r>
          </a:p>
          <a:p>
            <a:pPr marL="1035050" lvl="4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8 %   various and mixed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591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Will there be a split?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Increased polarization – at every level</a:t>
            </a:r>
          </a:p>
          <a:p>
            <a:r>
              <a:rPr lang="en-US" dirty="0" smtClean="0"/>
              <a:t>Split in two or more denominations? – not very likely</a:t>
            </a:r>
          </a:p>
          <a:p>
            <a:pPr lvl="1"/>
            <a:r>
              <a:rPr lang="en-US" dirty="0" smtClean="0"/>
              <a:t>SDA has history of staying together</a:t>
            </a:r>
          </a:p>
          <a:p>
            <a:pPr lvl="1"/>
            <a:r>
              <a:rPr lang="en-US" dirty="0" smtClean="0"/>
              <a:t>Influence of </a:t>
            </a:r>
            <a:r>
              <a:rPr lang="en-US" dirty="0" smtClean="0"/>
              <a:t>statements by EGW</a:t>
            </a:r>
            <a:endParaRPr lang="en-US" dirty="0" smtClean="0"/>
          </a:p>
          <a:p>
            <a:r>
              <a:rPr lang="en-US" dirty="0" smtClean="0"/>
              <a:t>Greater probability:</a:t>
            </a:r>
          </a:p>
          <a:p>
            <a:pPr lvl="1"/>
            <a:r>
              <a:rPr lang="en-US" dirty="0" smtClean="0"/>
              <a:t>Increased role of independent ministries</a:t>
            </a:r>
          </a:p>
          <a:p>
            <a:pPr lvl="1"/>
            <a:r>
              <a:rPr lang="en-US" dirty="0" smtClean="0"/>
              <a:t>Loud protests: church becomes too liberal</a:t>
            </a:r>
          </a:p>
          <a:p>
            <a:pPr lvl="1"/>
            <a:r>
              <a:rPr lang="en-US" dirty="0" smtClean="0"/>
              <a:t>Many ‘liberals’ / ‘progressives’ will disappear</a:t>
            </a:r>
          </a:p>
          <a:p>
            <a:pPr lvl="1"/>
            <a:r>
              <a:rPr lang="en-US" dirty="0" smtClean="0"/>
              <a:t>‘Right’ wing more vocal</a:t>
            </a:r>
          </a:p>
          <a:p>
            <a:pPr lvl="1"/>
            <a:r>
              <a:rPr lang="en-US" dirty="0" smtClean="0"/>
              <a:t>Unless . .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188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Disappointment and Hope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/>
              <a:t>A bleak picture? Yes and no.</a:t>
            </a:r>
          </a:p>
          <a:p>
            <a:r>
              <a:rPr lang="en-US" dirty="0" smtClean="0"/>
              <a:t>Short term:  many concerns</a:t>
            </a:r>
          </a:p>
          <a:p>
            <a:pPr lvl="1"/>
            <a:r>
              <a:rPr lang="en-US" dirty="0" smtClean="0"/>
              <a:t>Power struggle will continue</a:t>
            </a:r>
          </a:p>
          <a:p>
            <a:pPr lvl="1"/>
            <a:r>
              <a:rPr lang="en-US" dirty="0"/>
              <a:t>GC will be marginalized in the NAD, Europe and (?) </a:t>
            </a:r>
            <a:r>
              <a:rPr lang="en-US" dirty="0" smtClean="0"/>
              <a:t>SPD</a:t>
            </a:r>
          </a:p>
          <a:p>
            <a:pPr lvl="1"/>
            <a:r>
              <a:rPr lang="en-US" dirty="0" smtClean="0"/>
              <a:t>Theological development uncertain</a:t>
            </a:r>
          </a:p>
          <a:p>
            <a:pPr lvl="1"/>
            <a:r>
              <a:rPr lang="en-US" dirty="0" smtClean="0"/>
              <a:t>Many: </a:t>
            </a:r>
            <a:r>
              <a:rPr lang="en-US" dirty="0" smtClean="0"/>
              <a:t>‘Do </a:t>
            </a:r>
            <a:r>
              <a:rPr lang="en-US" dirty="0" smtClean="0"/>
              <a:t>I </a:t>
            </a:r>
            <a:r>
              <a:rPr lang="en-US" dirty="0" smtClean="0"/>
              <a:t>still feel </a:t>
            </a:r>
            <a:r>
              <a:rPr lang="en-US" dirty="0" smtClean="0"/>
              <a:t>at home in this church</a:t>
            </a:r>
            <a:r>
              <a:rPr lang="en-US" dirty="0" smtClean="0"/>
              <a:t>?’</a:t>
            </a:r>
            <a:endParaRPr lang="en-US" dirty="0" smtClean="0"/>
          </a:p>
          <a:p>
            <a:r>
              <a:rPr lang="en-US" dirty="0" smtClean="0"/>
              <a:t>Longer term</a:t>
            </a:r>
          </a:p>
          <a:p>
            <a:pPr lvl="1"/>
            <a:r>
              <a:rPr lang="en-US" dirty="0" smtClean="0"/>
              <a:t>Processes can be reversed</a:t>
            </a:r>
          </a:p>
          <a:p>
            <a:pPr lvl="1"/>
            <a:r>
              <a:rPr lang="en-US" dirty="0" smtClean="0"/>
              <a:t>We hope and pray  for new leadership at the top</a:t>
            </a:r>
          </a:p>
          <a:p>
            <a:pPr lvl="2"/>
            <a:r>
              <a:rPr lang="en-US" dirty="0" smtClean="0"/>
              <a:t>Remember: Pierson is now footnote in SDA history</a:t>
            </a:r>
          </a:p>
          <a:p>
            <a:pPr lvl="1"/>
            <a:r>
              <a:rPr lang="en-US" dirty="0" smtClean="0"/>
              <a:t>Importance of new leadership at lower levels</a:t>
            </a:r>
          </a:p>
          <a:p>
            <a:pPr lvl="1"/>
            <a:r>
              <a:rPr lang="en-US" dirty="0" smtClean="0"/>
              <a:t>Many good things happening at local level!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638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45140"/>
            <a:ext cx="8229600" cy="1354705"/>
          </a:xfrm>
        </p:spPr>
        <p:txBody>
          <a:bodyPr/>
          <a:lstStyle/>
          <a:p>
            <a:r>
              <a:rPr lang="en-US" dirty="0" smtClean="0"/>
              <a:t>Challenges </a:t>
            </a:r>
            <a:br>
              <a:rPr lang="en-US" dirty="0" smtClean="0"/>
            </a:br>
            <a:r>
              <a:rPr lang="en-US" dirty="0" smtClean="0"/>
              <a:t>for progressive </a:t>
            </a:r>
            <a:r>
              <a:rPr lang="en-US" dirty="0" err="1" smtClean="0"/>
              <a:t>adventists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dirty="0" smtClean="0"/>
              <a:t>Not speak in terms of rebellion– rather</a:t>
            </a:r>
            <a:r>
              <a:rPr lang="en-US" smtClean="0"/>
              <a:t>: </a:t>
            </a:r>
            <a:r>
              <a:rPr lang="en-US" smtClean="0"/>
              <a:t>‘loyal opposition’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dirty="0" smtClean="0"/>
              <a:t>Must dare to clearly voice opinions (publications)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dirty="0" smtClean="0"/>
              <a:t>Conviction: GC / FB cannot define what I believe!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dirty="0" smtClean="0"/>
              <a:t>Support scientific community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dirty="0" smtClean="0"/>
              <a:t>Emphasize need for diversity (and tolerance)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dirty="0" smtClean="0"/>
              <a:t>Foster spirituality and fellowship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dirty="0" smtClean="0"/>
              <a:t>Remain who you are!!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871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shifts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9775" y="2473309"/>
            <a:ext cx="6929656" cy="356395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Dominance from the North to the South</a:t>
            </a:r>
          </a:p>
          <a:p>
            <a:r>
              <a:rPr lang="en-US" dirty="0" smtClean="0"/>
              <a:t>From spiritual to political</a:t>
            </a:r>
          </a:p>
          <a:p>
            <a:r>
              <a:rPr lang="en-US" i="1" dirty="0" smtClean="0"/>
              <a:t>Church Manual</a:t>
            </a:r>
            <a:r>
              <a:rPr lang="en-US" dirty="0" smtClean="0"/>
              <a:t>: from descriptive to prescriptive</a:t>
            </a:r>
          </a:p>
          <a:p>
            <a:r>
              <a:rPr lang="en-US" i="1" dirty="0" smtClean="0"/>
              <a:t>Fundamental Beliefs</a:t>
            </a:r>
            <a:r>
              <a:rPr lang="en-US" dirty="0" smtClean="0"/>
              <a:t>: Increasingly creedal</a:t>
            </a:r>
          </a:p>
          <a:p>
            <a:r>
              <a:rPr lang="en-US" dirty="0" smtClean="0"/>
              <a:t>Theologically: from the middle to the right</a:t>
            </a:r>
          </a:p>
          <a:p>
            <a:r>
              <a:rPr lang="en-US" dirty="0" smtClean="0"/>
              <a:t>Presidency increasingly imperial</a:t>
            </a:r>
          </a:p>
          <a:p>
            <a:pPr lvl="2"/>
            <a:endParaRPr lang="en-US" dirty="0"/>
          </a:p>
          <a:p>
            <a:pPr lvl="8"/>
            <a:r>
              <a:rPr lang="en-US" dirty="0" smtClean="0"/>
              <a:t>Source: </a:t>
            </a:r>
            <a:r>
              <a:rPr lang="en-US" dirty="0"/>
              <a:t>d</a:t>
            </a:r>
            <a:r>
              <a:rPr lang="en-US" dirty="0" smtClean="0"/>
              <a:t>r. Gilbert Valentine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748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change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9775" y="2172501"/>
            <a:ext cx="7662864" cy="38647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No sudden </a:t>
            </a:r>
            <a:r>
              <a:rPr lang="en-US" dirty="0" smtClean="0"/>
              <a:t>changes, </a:t>
            </a:r>
            <a:r>
              <a:rPr lang="en-US" dirty="0" smtClean="0"/>
              <a:t>but process</a:t>
            </a:r>
          </a:p>
          <a:p>
            <a:r>
              <a:rPr lang="en-US" dirty="0" smtClean="0"/>
              <a:t>Pendulum movement in open discussions</a:t>
            </a:r>
          </a:p>
          <a:p>
            <a:pPr lvl="1"/>
            <a:r>
              <a:rPr lang="en-US" dirty="0" smtClean="0"/>
              <a:t>1943-1950: Bible Research Fellowship (250 members; unofficial)</a:t>
            </a:r>
          </a:p>
          <a:p>
            <a:pPr lvl="1"/>
            <a:r>
              <a:rPr lang="en-US" dirty="0" smtClean="0"/>
              <a:t>BRI /ATS  </a:t>
            </a:r>
            <a:r>
              <a:rPr lang="en-US" dirty="0"/>
              <a:t>(</a:t>
            </a:r>
            <a:r>
              <a:rPr lang="en-US" dirty="0" smtClean="0"/>
              <a:t>but also Spectrum / AT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Illustration:  Presidencies</a:t>
            </a:r>
          </a:p>
          <a:p>
            <a:pPr lvl="1"/>
            <a:r>
              <a:rPr lang="en-US" dirty="0" smtClean="0"/>
              <a:t>Reuben </a:t>
            </a:r>
            <a:r>
              <a:rPr lang="en-US" dirty="0" err="1" smtClean="0"/>
              <a:t>Figuhr</a:t>
            </a:r>
            <a:r>
              <a:rPr lang="en-US" dirty="0" smtClean="0"/>
              <a:t>		(1893-1986)	</a:t>
            </a:r>
          </a:p>
          <a:p>
            <a:pPr lvl="1"/>
            <a:r>
              <a:rPr lang="en-US" dirty="0" smtClean="0"/>
              <a:t>Robert Pierson		(1911-1989)</a:t>
            </a:r>
          </a:p>
          <a:p>
            <a:pPr lvl="1"/>
            <a:r>
              <a:rPr lang="en-US" dirty="0" smtClean="0"/>
              <a:t>Neal C. Wilson		(1920-2010)</a:t>
            </a:r>
          </a:p>
          <a:p>
            <a:pPr lvl="1"/>
            <a:r>
              <a:rPr lang="en-US" dirty="0" smtClean="0"/>
              <a:t>Robert Folkenberg		(1941 -</a:t>
            </a:r>
          </a:p>
          <a:p>
            <a:pPr lvl="1"/>
            <a:r>
              <a:rPr lang="en-US" dirty="0" smtClean="0"/>
              <a:t>Jan Paulsen			(1936 -</a:t>
            </a:r>
          </a:p>
          <a:p>
            <a:pPr lvl="1"/>
            <a:r>
              <a:rPr lang="en-US" dirty="0" smtClean="0"/>
              <a:t>Ted N.C. Wilson		(1950 -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345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Reuben </a:t>
            </a:r>
            <a:r>
              <a:rPr lang="en-US" dirty="0" err="1" smtClean="0"/>
              <a:t>Figuhr</a:t>
            </a:r>
            <a:r>
              <a:rPr lang="en-US" dirty="0" smtClean="0"/>
              <a:t> (1954-1966)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Stability                    </a:t>
            </a:r>
          </a:p>
          <a:p>
            <a:r>
              <a:rPr lang="en-US" dirty="0" smtClean="0"/>
              <a:t>Openness   </a:t>
            </a:r>
          </a:p>
          <a:p>
            <a:r>
              <a:rPr lang="en-US" dirty="0" smtClean="0"/>
              <a:t>Major projects:</a:t>
            </a:r>
          </a:p>
          <a:p>
            <a:pPr lvl="1"/>
            <a:r>
              <a:rPr lang="en-US" dirty="0" smtClean="0"/>
              <a:t>Questions on Doctrine</a:t>
            </a:r>
          </a:p>
          <a:p>
            <a:pPr lvl="1"/>
            <a:r>
              <a:rPr lang="en-US" dirty="0" smtClean="0"/>
              <a:t>SDA Bible Commentary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535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Robert H. Pierson (1966-1979)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‘Revival and Reformation’</a:t>
            </a:r>
          </a:p>
          <a:p>
            <a:r>
              <a:rPr lang="en-US" dirty="0" smtClean="0"/>
              <a:t>VP: W. </a:t>
            </a:r>
            <a:r>
              <a:rPr lang="en-US" dirty="0" err="1" smtClean="0"/>
              <a:t>Hacket</a:t>
            </a:r>
            <a:endParaRPr lang="en-US" dirty="0" smtClean="0"/>
          </a:p>
          <a:p>
            <a:pPr lvl="1"/>
            <a:r>
              <a:rPr lang="en-US" dirty="0" smtClean="0"/>
              <a:t>Documents: </a:t>
            </a:r>
            <a:r>
              <a:rPr lang="en-US" i="1" dirty="0" smtClean="0"/>
              <a:t>Inspiration</a:t>
            </a:r>
            <a:r>
              <a:rPr lang="en-US" dirty="0" smtClean="0"/>
              <a:t> and </a:t>
            </a:r>
            <a:r>
              <a:rPr lang="en-US" i="1" dirty="0" smtClean="0"/>
              <a:t>Creation</a:t>
            </a:r>
          </a:p>
          <a:p>
            <a:pPr lvl="1"/>
            <a:r>
              <a:rPr lang="en-US" dirty="0" smtClean="0"/>
              <a:t>Attempt to make leaders / teachers sign</a:t>
            </a:r>
          </a:p>
          <a:p>
            <a:r>
              <a:rPr lang="en-US" dirty="0" smtClean="0"/>
              <a:t>‘Decade of obscurantism’: Robert Pierson, Gordon Hyde, Gerhard </a:t>
            </a:r>
            <a:r>
              <a:rPr lang="en-US" dirty="0" err="1" smtClean="0"/>
              <a:t>Hasel</a:t>
            </a:r>
            <a:endParaRPr lang="en-US" dirty="0" smtClean="0"/>
          </a:p>
          <a:p>
            <a:r>
              <a:rPr lang="en-US" dirty="0" smtClean="0"/>
              <a:t>Uncanny similarity with TNC Wilson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523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Neal C. Wilson (1979-1990)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Expansion of the Church</a:t>
            </a:r>
          </a:p>
          <a:p>
            <a:r>
              <a:rPr lang="en-US" i="1" dirty="0" smtClean="0"/>
              <a:t>Global Mission</a:t>
            </a:r>
          </a:p>
          <a:p>
            <a:r>
              <a:rPr lang="en-US" dirty="0" smtClean="0"/>
              <a:t>1980 : </a:t>
            </a:r>
            <a:r>
              <a:rPr lang="en-US" i="1" dirty="0" smtClean="0"/>
              <a:t>Fundamental Beliefs</a:t>
            </a:r>
          </a:p>
          <a:p>
            <a:r>
              <a:rPr lang="en-US" dirty="0" smtClean="0"/>
              <a:t>Power / church politics: 1980</a:t>
            </a:r>
            <a:r>
              <a:rPr lang="en-US" dirty="0"/>
              <a:t>,</a:t>
            </a:r>
            <a:r>
              <a:rPr lang="en-US" dirty="0" smtClean="0"/>
              <a:t> Desmond Ford</a:t>
            </a:r>
          </a:p>
          <a:p>
            <a:r>
              <a:rPr lang="en-US" dirty="0" smtClean="0"/>
              <a:t>‘Political’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771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345141"/>
            <a:ext cx="9143999" cy="1143000"/>
          </a:xfrm>
        </p:spPr>
        <p:txBody>
          <a:bodyPr/>
          <a:lstStyle/>
          <a:p>
            <a:r>
              <a:rPr lang="en-US" dirty="0" smtClean="0"/>
              <a:t>Robert S. Folkenberg (1990-1999)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Expansion</a:t>
            </a:r>
          </a:p>
          <a:p>
            <a:r>
              <a:rPr lang="en-US" dirty="0" smtClean="0"/>
              <a:t>Emphasis on technology</a:t>
            </a:r>
            <a:endParaRPr lang="en-US" dirty="0" smtClean="0"/>
          </a:p>
          <a:p>
            <a:r>
              <a:rPr lang="en-US" dirty="0" smtClean="0"/>
              <a:t>Document:</a:t>
            </a:r>
            <a:r>
              <a:rPr lang="en-US" i="1" dirty="0" smtClean="0"/>
              <a:t> Total </a:t>
            </a:r>
            <a:r>
              <a:rPr lang="en-US" i="1" dirty="0" smtClean="0"/>
              <a:t>Commitment</a:t>
            </a:r>
          </a:p>
          <a:p>
            <a:r>
              <a:rPr lang="en-US" dirty="0" smtClean="0"/>
              <a:t>Attempt to control higher education</a:t>
            </a:r>
          </a:p>
          <a:p>
            <a:r>
              <a:rPr lang="en-US" dirty="0" smtClean="0"/>
              <a:t>Removed from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805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393</TotalTime>
  <Words>1401</Words>
  <Application>Microsoft Macintosh PowerPoint</Application>
  <PresentationFormat>Diavoorstelling (4:3)</PresentationFormat>
  <Paragraphs>334</Paragraphs>
  <Slides>36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36</vt:i4>
      </vt:variant>
    </vt:vector>
  </HeadingPairs>
  <TitlesOfParts>
    <vt:vector size="37" baseType="lpstr">
      <vt:lpstr>Genesis</vt:lpstr>
      <vt:lpstr>San Antonio –  picking up the pieces</vt:lpstr>
      <vt:lpstr>Impressions</vt:lpstr>
      <vt:lpstr>The mechanics</vt:lpstr>
      <vt:lpstr>Major shifts</vt:lpstr>
      <vt:lpstr>Process of change</vt:lpstr>
      <vt:lpstr>Reuben Figuhr (1954-1966)</vt:lpstr>
      <vt:lpstr>Robert H. Pierson (1966-1979)</vt:lpstr>
      <vt:lpstr>Neal C. Wilson (1979-1990)</vt:lpstr>
      <vt:lpstr>Robert S. Folkenberg (1990-1999)</vt:lpstr>
      <vt:lpstr>Jan Paulsen (1999-2010)</vt:lpstr>
      <vt:lpstr>Ted N.C. Wilson (2010 – 2020?)</vt:lpstr>
      <vt:lpstr>Shift from North to South (1)</vt:lpstr>
      <vt:lpstr>Shift from North to South (2)</vt:lpstr>
      <vt:lpstr>Shift SDA membership</vt:lpstr>
      <vt:lpstr>Shift finances - SDA</vt:lpstr>
      <vt:lpstr>Financial strength of the South</vt:lpstr>
      <vt:lpstr>Percentage tithe from the North</vt:lpstr>
      <vt:lpstr>Graduate students</vt:lpstr>
      <vt:lpstr>Issues /developments</vt:lpstr>
      <vt:lpstr>First term TNCW</vt:lpstr>
      <vt:lpstr>Women’s Ordination</vt:lpstr>
      <vt:lpstr>Women’s Ordination</vt:lpstr>
      <vt:lpstr>Women’s ordination</vt:lpstr>
      <vt:lpstr>Fundamental Belief 14</vt:lpstr>
      <vt:lpstr>Role of GC / power</vt:lpstr>
      <vt:lpstr>Hermeneutics </vt:lpstr>
      <vt:lpstr>Fundamental Beliefs</vt:lpstr>
      <vt:lpstr>Fundamental Belief 6</vt:lpstr>
      <vt:lpstr>Role of Fundamental Beliefs</vt:lpstr>
      <vt:lpstr>Homosexuality</vt:lpstr>
      <vt:lpstr>Church Growth / evangelism</vt:lpstr>
      <vt:lpstr>Hindrances to growth</vt:lpstr>
      <vt:lpstr>Ethnic diversity</vt:lpstr>
      <vt:lpstr>Will there be a split?</vt:lpstr>
      <vt:lpstr>Disappointment and Hope</vt:lpstr>
      <vt:lpstr>Challenges  for progressive adventists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 Antonio –  picking up the pieces</dc:title>
  <dc:creator>Reinder Bruinsma</dc:creator>
  <cp:lastModifiedBy>Reinder Bruinsma</cp:lastModifiedBy>
  <cp:revision>26</cp:revision>
  <cp:lastPrinted>2015-08-25T16:22:06Z</cp:lastPrinted>
  <dcterms:created xsi:type="dcterms:W3CDTF">2015-08-25T09:45:53Z</dcterms:created>
  <dcterms:modified xsi:type="dcterms:W3CDTF">2015-10-05T10:39:16Z</dcterms:modified>
</cp:coreProperties>
</file>